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sldSz cx="12192000" cy="6858000"/>
  <p:notesSz cx="6858000" cy="9144000"/>
  <p:embeddedFontLst>
    <p:embeddedFont>
      <p:font typeface="Gill Sans" panose="020B0600000101010101" charset="0"/>
      <p:regular r:id="rId22"/>
      <p:bold r:id="rId23"/>
    </p:embeddedFont>
    <p:embeddedFont>
      <p:font typeface="맑은 고딕" panose="020B0503020000020004" pitchFamily="50" charset="-127"/>
      <p:regular r:id="rId24"/>
      <p:bold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8" name="Google Shape;9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a7a84dbd9c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62" name="Google Shape;162;g1a7a84dbd9c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a7a84dbd9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g1a7a84dbd9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1a61cae9b40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0" name="Google Shape;180;g1a61cae9b40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a61cae9b40_2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7" name="Google Shape;187;g1a61cae9b40_2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1a61cae9b40_2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5" name="Google Shape;195;g1a61cae9b40_2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1a7a84dbd9c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03" name="Google Shape;203;g1a7a84dbd9c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1a7a84dbd9c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1" name="Google Shape;211;g1a7a84dbd9c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a7a84dbd9c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8" name="Google Shape;218;g1a7a84dbd9c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a7a84dbd9c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26" name="Google Shape;226;g1a7a84dbd9c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a7a84dbd9c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2" name="Google Shape;232;g1a7a84dbd9c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" name="Google Shape;105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1" name="Google Shape;11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9" name="Google Shape;11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a61cae9b40_2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5" name="Google Shape;125;g1a61cae9b40_2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a61cae9b4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9" name="Google Shape;139;g1a61cae9b4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1a61cae9b40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6" name="Google Shape;146;g1a61cae9b40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a61cae9b40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3" name="Google Shape;153;g1a61cae9b40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幻灯片" type="title">
  <p:cSld name="TITLE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600"/>
              <a:buFont typeface="Gill Sans"/>
              <a:buNone/>
              <a:defRPr sz="6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 b="0" cap="none">
                <a:solidFill>
                  <a:schemeClr val="dk1"/>
                </a:solidFill>
              </a:defRPr>
            </a:lvl1pPr>
            <a:lvl2pPr lvl="1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ftr" idx="11"/>
          </p:nvPr>
        </p:nvSpPr>
        <p:spPr>
          <a:xfrm>
            <a:off x="2416500" y="329307"/>
            <a:ext cx="49739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ldNum" idx="12"/>
          </p:nvPr>
        </p:nvSpPr>
        <p:spPr>
          <a:xfrm>
            <a:off x="1437664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0" name="Google Shape;20;p2"/>
          <p:cNvCxnSpPr/>
          <p:nvPr/>
        </p:nvCxnSpPr>
        <p:spPr>
          <a:xfrm>
            <a:off x="2417780" y="3528542"/>
            <a:ext cx="863707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竖排文字" type="vertTx">
  <p:cSld name="VERTICAL_TEXT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1"/>
          <p:cNvSpPr txBox="1">
            <a:spLocks noGrp="1"/>
          </p:cNvSpPr>
          <p:nvPr>
            <p:ph type="body" idx="1"/>
          </p:nvPr>
        </p:nvSpPr>
        <p:spPr>
          <a:xfrm rot="5400000">
            <a:off x="4527910" y="-1060599"/>
            <a:ext cx="3450613" cy="9603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88" name="Google Shape;88;p11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竖排标题与文本" type="vertTitleAndTx">
  <p:cSld name="VERTICAL_TITLE_AND_VERTICAL_TEXT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 rot="5400000">
            <a:off x="7917038" y="2321047"/>
            <a:ext cx="4659889" cy="16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 rot="5400000">
            <a:off x="3029143" y="-785498"/>
            <a:ext cx="4659889" cy="78288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95" name="Google Shape;95;p12"/>
          <p:cNvCxnSpPr/>
          <p:nvPr/>
        </p:nvCxnSpPr>
        <p:spPr>
          <a:xfrm>
            <a:off x="9439111" y="798973"/>
            <a:ext cx="0" cy="4659889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27" name="Google Shape;27;p3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节标题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ill Sans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34" name="Google Shape;34;p4"/>
          <p:cNvCxnSpPr/>
          <p:nvPr/>
        </p:nvCxnSpPr>
        <p:spPr>
          <a:xfrm>
            <a:off x="1454239" y="3804985"/>
            <a:ext cx="8630446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两栏内容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1447331" y="2010878"/>
            <a:ext cx="4645152" cy="344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6413771" y="2017343"/>
            <a:ext cx="4645152" cy="34415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42" name="Google Shape;42;p5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比较" type="twoTxTwoObj">
  <p:cSld name="TWO_OBJECTS_WITH_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6"/>
          <p:cNvSpPr txBox="1"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body" idx="2"/>
          </p:nvPr>
        </p:nvSpPr>
        <p:spPr>
          <a:xfrm>
            <a:off x="1447191" y="2824269"/>
            <a:ext cx="4645152" cy="2644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3"/>
          </p:nvPr>
        </p:nvSpPr>
        <p:spPr>
          <a:xfrm>
            <a:off x="6412362" y="2023003"/>
            <a:ext cx="4645152" cy="8022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200"/>
              <a:buNone/>
              <a:defRPr sz="2200" b="0" cap="none">
                <a:solidFill>
                  <a:schemeClr val="accent1"/>
                </a:solidFill>
              </a:defRPr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 b="1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 b="1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4"/>
          </p:nvPr>
        </p:nvSpPr>
        <p:spPr>
          <a:xfrm>
            <a:off x="6412362" y="2821491"/>
            <a:ext cx="4645152" cy="26373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52" name="Google Shape;52;p6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" type="titleOnly">
  <p:cSld name="TITLE_ONLY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5" name="Google Shape;55;p7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7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58" name="Google Shape;58;p7"/>
          <p:cNvCxnSpPr/>
          <p:nvPr/>
        </p:nvCxnSpPr>
        <p:spPr>
          <a:xfrm>
            <a:off x="1453896" y="1847088"/>
            <a:ext cx="9607522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空白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内容与标题" type="objTx">
  <p:cSld name="OBJECT_WITH_CAPTION_TEX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Gill Sans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1"/>
          </p:nvPr>
        </p:nvSpPr>
        <p:spPr>
          <a:xfrm>
            <a:off x="5043714" y="798974"/>
            <a:ext cx="6012470" cy="46588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Char char="•"/>
              <a:defRPr/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marL="2286000" lvl="4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marL="3200400" lvl="6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marL="3657600" lvl="7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marL="4114800" lvl="8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2"/>
          </p:nvPr>
        </p:nvSpPr>
        <p:spPr>
          <a:xfrm>
            <a:off x="1444671" y="3205491"/>
            <a:ext cx="3275013" cy="2248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70" name="Google Shape;70;p9"/>
          <p:cNvCxnSpPr/>
          <p:nvPr/>
        </p:nvCxnSpPr>
        <p:spPr>
          <a:xfrm>
            <a:off x="1448280" y="3205491"/>
            <a:ext cx="3269490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图片与标题" type="picTx">
  <p:cSld name="PICTURE_WITH_CAPTION_TEXT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" name="Google Shape;72;p10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73" name="Google Shape;73;p10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  <a:lin ang="5400000" scaled="0"/>
            </a:gradFill>
            <a:ln>
              <a:noFill/>
            </a:ln>
            <a:effectLst>
              <a:outerShdw blurRad="127000" dist="228600" dir="4740000" sx="98000" sy="98000" algn="tl" rotWithShape="0">
                <a:srgbClr val="000000">
                  <a:alpha val="33333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10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ap="flat" cmpd="sng">
              <a:solidFill>
                <a:srgbClr val="191919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0"/>
          <p:cNvSpPr>
            <a:spLocks noGrp="1"/>
          </p:cNvSpPr>
          <p:nvPr>
            <p:ph type="pic" idx="2"/>
          </p:nvPr>
        </p:nvSpPr>
        <p:spPr>
          <a:xfrm>
            <a:off x="8124389" y="1122542"/>
            <a:ext cx="2791171" cy="3866327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sp>
      <p:sp>
        <p:nvSpPr>
          <p:cNvPr id="77" name="Google Shape;77;p10"/>
          <p:cNvSpPr txBox="1">
            <a:spLocks noGrp="1"/>
          </p:cNvSpPr>
          <p:nvPr>
            <p:ph type="body" idx="1"/>
          </p:nvPr>
        </p:nvSpPr>
        <p:spPr>
          <a:xfrm>
            <a:off x="1450329" y="3145992"/>
            <a:ext cx="5524404" cy="2003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  <a:defRPr sz="1800"/>
            </a:lvl1pPr>
            <a:lvl2pPr marL="914400" lvl="1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400"/>
              <a:buNone/>
              <a:defRPr sz="1400"/>
            </a:lvl2pPr>
            <a:lvl3pPr marL="1371600" lvl="2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200"/>
            </a:lvl3pPr>
            <a:lvl4pPr marL="1828800" lvl="3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4pPr>
            <a:lvl5pPr marL="2286000" lvl="4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5pPr>
            <a:lvl6pPr marL="2743200" lvl="5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6pPr>
            <a:lvl7pPr marL="3200400" lvl="6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7pPr>
            <a:lvl8pPr marL="3657600" lvl="7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8pPr>
            <a:lvl9pPr marL="4114800" lvl="8" indent="-2286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1447382" y="5469856"/>
            <a:ext cx="5527351" cy="320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1447382" y="318640"/>
            <a:ext cx="5541004" cy="3209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81" name="Google Shape;81;p10"/>
          <p:cNvCxnSpPr/>
          <p:nvPr/>
        </p:nvCxnSpPr>
        <p:spPr>
          <a:xfrm>
            <a:off x="1447382" y="3143605"/>
            <a:ext cx="5527351" cy="0"/>
          </a:xfrm>
          <a:prstGeom prst="straightConnector1">
            <a:avLst/>
          </a:prstGeom>
          <a:noFill/>
          <a:ln w="317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EBE9E6"/>
            </a:gs>
            <a:gs pos="100000">
              <a:srgbClr val="C9C5C0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>
            <a:gsLst>
              <a:gs pos="0">
                <a:srgbClr val="DFDBD5">
                  <a:alpha val="0"/>
                </a:srgbClr>
              </a:gs>
              <a:gs pos="100000">
                <a:schemeClr val="lt2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Google Shape;7;p1"/>
          <p:cNvPicPr preferRelativeResize="0"/>
          <p:nvPr/>
        </p:nvPicPr>
        <p:blipFill rotWithShape="1">
          <a:blip r:embed="rId13">
            <a:alphaModFix/>
          </a:blip>
          <a:srcRect t="1538" b="-1538"/>
          <a:stretch/>
        </p:blipFill>
        <p:spPr>
          <a:xfrm>
            <a:off x="0" y="6126480"/>
            <a:ext cx="12192000" cy="74295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8;p1"/>
          <p:cNvSpPr txBox="1"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Gill Sans"/>
              <a:buNone/>
              <a:defRPr sz="3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55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914400" marR="0" lvl="1" indent="-3429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1371600" marR="0" lvl="2" indent="-3302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1828800" marR="0" lvl="3" indent="-3175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2286000" marR="0" lvl="4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2743200" marR="0" lvl="5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3200400" marR="0" lvl="6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3657600" marR="0" lvl="7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4114800" marR="0" lvl="8" indent="-304800" algn="l" rtl="0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dt" idx="10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ftr" idx="11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888888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sldNum" idx="12"/>
          </p:nvPr>
        </p:nvSpPr>
        <p:spPr>
          <a:xfrm>
            <a:off x="480060" y="798973"/>
            <a:ext cx="811019" cy="5035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accen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cxnSp>
        <p:nvCxnSpPr>
          <p:cNvPr id="13" name="Google Shape;13;p1"/>
          <p:cNvCxnSpPr/>
          <p:nvPr/>
        </p:nvCxnSpPr>
        <p:spPr>
          <a:xfrm>
            <a:off x="0" y="6128413"/>
            <a:ext cx="12192000" cy="0"/>
          </a:xfrm>
          <a:prstGeom prst="straightConnector1">
            <a:avLst/>
          </a:prstGeom>
          <a:noFill/>
          <a:ln w="12700" cap="flat" cmpd="sng">
            <a:solidFill>
              <a:srgbClr val="000001">
                <a:alpha val="20000"/>
              </a:srgbClr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gi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ctrTitle"/>
          </p:nvPr>
        </p:nvSpPr>
        <p:spPr>
          <a:xfrm>
            <a:off x="535577" y="1388487"/>
            <a:ext cx="11120846" cy="977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ko-KR" sz="6000" b="1">
                <a:latin typeface="Malgun Gothic"/>
                <a:ea typeface="Malgun Gothic"/>
                <a:cs typeface="Malgun Gothic"/>
                <a:sym typeface="Malgun Gothic"/>
              </a:rPr>
              <a:t>GAME CAPSTONE DESIGN</a:t>
            </a:r>
            <a:endParaRPr sz="6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" name="Google Shape;101;p13"/>
          <p:cNvSpPr txBox="1"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17026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강화학습은 처음이조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r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박영일 / 안해영 / 정윤환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" name="Google Shape;102;p13"/>
          <p:cNvSpPr txBox="1"/>
          <p:nvPr/>
        </p:nvSpPr>
        <p:spPr>
          <a:xfrm>
            <a:off x="8438607" y="2366108"/>
            <a:ext cx="311331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최종 결과물 보고서</a:t>
            </a:r>
            <a:endParaRPr sz="1400" b="1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2"/>
          <p:cNvSpPr txBox="1">
            <a:spLocks noGrp="1"/>
          </p:cNvSpPr>
          <p:nvPr>
            <p:ph type="title"/>
          </p:nvPr>
        </p:nvSpPr>
        <p:spPr>
          <a:xfrm>
            <a:off x="1451575" y="1315000"/>
            <a:ext cx="10363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Physical animation을 활용한 Hit reaction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5" name="Google Shape;165;p22"/>
          <p:cNvSpPr txBox="1">
            <a:spLocks noGrp="1"/>
          </p:cNvSpPr>
          <p:nvPr>
            <p:ph type="body" idx="1"/>
          </p:nvPr>
        </p:nvSpPr>
        <p:spPr>
          <a:xfrm>
            <a:off x="1344155" y="2130580"/>
            <a:ext cx="95037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2"/>
          <p:cNvSpPr txBox="1"/>
          <p:nvPr/>
        </p:nvSpPr>
        <p:spPr>
          <a:xfrm>
            <a:off x="5177534" y="1920580"/>
            <a:ext cx="6741600" cy="418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캐릭터 물리 시뮬레이션을 위한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Physics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asset을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활용하여 각 관절 및 부위들의 최대 이동 반경, 반응성, 물리 시뮬레이션이 켜지는 속도 등을 지정하여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Physical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Animation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환경 구성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공격의 타격 높이는 정해져 있기 때문에 타격 높이별로 피격 애니메이션 매핑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Physical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Animation을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항상 가능하게 하면 굉장히 부자연스럽기 때문에 피격시에서만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Physical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Animation을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키고 타격 애니메이션에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매핑된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피격 애니메이션 재생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" name="그림 4" descr="텍스트, 바닥, 실내이(가) 표시된 사진&#10;&#10;자동 생성된 설명">
            <a:extLst>
              <a:ext uri="{FF2B5EF4-FFF2-40B4-BE49-F238E27FC236}">
                <a16:creationId xmlns:a16="http://schemas.microsoft.com/office/drawing/2014/main" id="{FC9C7562-22E3-3C79-70D1-C960A23DF2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06"/>
          <a:stretch/>
        </p:blipFill>
        <p:spPr>
          <a:xfrm>
            <a:off x="470550" y="2130580"/>
            <a:ext cx="4576356" cy="235267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3"/>
          <p:cNvSpPr txBox="1">
            <a:spLocks noGrp="1"/>
          </p:cNvSpPr>
          <p:nvPr>
            <p:ph type="title"/>
          </p:nvPr>
        </p:nvSpPr>
        <p:spPr>
          <a:xfrm>
            <a:off x="1451575" y="1315000"/>
            <a:ext cx="103638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Targeting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4" name="Google Shape;174;p23"/>
          <p:cNvSpPr txBox="1">
            <a:spLocks noGrp="1"/>
          </p:cNvSpPr>
          <p:nvPr>
            <p:ph type="body" idx="1"/>
          </p:nvPr>
        </p:nvSpPr>
        <p:spPr>
          <a:xfrm>
            <a:off x="1344155" y="2130580"/>
            <a:ext cx="95037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3"/>
          <p:cNvSpPr txBox="1"/>
          <p:nvPr/>
        </p:nvSpPr>
        <p:spPr>
          <a:xfrm>
            <a:off x="5782225" y="2042975"/>
            <a:ext cx="5226600" cy="19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타겟팅: Tab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 지정 시 타겟 AI 방향으로 시점 고정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타겟을 지정한 상태에서 마우스를 좌우로 움직여 타겟 변경</a:t>
            </a: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운동경기, 스포츠이(가) 표시된 사진&#10;&#10;자동 생성된 설명">
            <a:extLst>
              <a:ext uri="{FF2B5EF4-FFF2-40B4-BE49-F238E27FC236}">
                <a16:creationId xmlns:a16="http://schemas.microsoft.com/office/drawing/2014/main" id="{A8D53872-D94D-7090-2FD5-C5CB81968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64"/>
          <a:stretch/>
        </p:blipFill>
        <p:spPr>
          <a:xfrm>
            <a:off x="1730249" y="2042975"/>
            <a:ext cx="3625522" cy="1862679"/>
          </a:xfrm>
          <a:prstGeom prst="rect">
            <a:avLst/>
          </a:prstGeom>
        </p:spPr>
      </p:pic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637FB3C-B31E-D11F-CD0F-C5F81A6EFE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9"/>
          <a:stretch/>
        </p:blipFill>
        <p:spPr>
          <a:xfrm>
            <a:off x="1730249" y="4013075"/>
            <a:ext cx="3625522" cy="184644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Items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285525" y="1987125"/>
            <a:ext cx="7819389" cy="4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장비 아이템: 플레이어가 착용할 수 있는 아이템 장비 아이템 착용시 플레이어의 공격력이 올라가며 장비 아이템마다 공격력이 다름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투척용 아이템: 원거리 공격 할 수 있는 아이템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투척용 아이템을 착용한 상태에서 마우스 좌클릭으로 원거리 공격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사용 아이템: 회복/버프 아이템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사용 아이템을 착용한 상태에서 마우스 좌클릭으로 아이템 사용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사용 아이템은 체력 회복, 속도 증가, 공격력 증가 아이템으로 분류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4" name="Google Shape;184;p24"/>
          <p:cNvPicPr preferRelativeResize="0"/>
          <p:nvPr/>
        </p:nvPicPr>
        <p:blipFill rotWithShape="1">
          <a:blip r:embed="rId3">
            <a:alphaModFix/>
          </a:blip>
          <a:srcRect t="5718" r="34747" b="37550"/>
          <a:stretch/>
        </p:blipFill>
        <p:spPr>
          <a:xfrm>
            <a:off x="313463" y="2503550"/>
            <a:ext cx="3756923" cy="1886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5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PickUp &amp; Inventory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0" name="Google Shape;190;p25"/>
          <p:cNvSpPr txBox="1">
            <a:spLocks noGrp="1"/>
          </p:cNvSpPr>
          <p:nvPr>
            <p:ph type="body" idx="1"/>
          </p:nvPr>
        </p:nvSpPr>
        <p:spPr>
          <a:xfrm>
            <a:off x="5647777" y="2035000"/>
            <a:ext cx="52179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줍기: F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주울 수 있는 아이템 근처에서 줍기를 사용하면 인벤토리에 아이템 저장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인벤토리: 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인벤토리에는 주운 아이템들이 저장되며 아이템 아이콘을 클릭하여 플레이어 손에 들 수 있음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모니터, 텔레비전, 화면이(가) 표시된 사진&#10;&#10;자동 생성된 설명">
            <a:extLst>
              <a:ext uri="{FF2B5EF4-FFF2-40B4-BE49-F238E27FC236}">
                <a16:creationId xmlns:a16="http://schemas.microsoft.com/office/drawing/2014/main" id="{278EBBA3-EFBE-E9B6-036E-C309C584D6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39"/>
          <a:stretch/>
        </p:blipFill>
        <p:spPr>
          <a:xfrm>
            <a:off x="1451578" y="4030395"/>
            <a:ext cx="3634869" cy="1864433"/>
          </a:xfrm>
          <a:prstGeom prst="rect">
            <a:avLst/>
          </a:prstGeom>
        </p:spPr>
      </p:pic>
      <p:pic>
        <p:nvPicPr>
          <p:cNvPr id="5" name="그림 4" descr="텍스트, 바닥, 실내, 바둑판식이(가) 표시된 사진&#10;&#10;자동 생성된 설명">
            <a:extLst>
              <a:ext uri="{FF2B5EF4-FFF2-40B4-BE49-F238E27FC236}">
                <a16:creationId xmlns:a16="http://schemas.microsoft.com/office/drawing/2014/main" id="{EEABCFD0-AE8D-2F75-D2D8-6B84442DAB9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270"/>
          <a:stretch/>
        </p:blipFill>
        <p:spPr>
          <a:xfrm>
            <a:off x="1451578" y="2035000"/>
            <a:ext cx="3634869" cy="1814189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Throw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8" name="Google Shape;198;p26"/>
          <p:cNvSpPr txBox="1">
            <a:spLocks noGrp="1"/>
          </p:cNvSpPr>
          <p:nvPr>
            <p:ph type="body" idx="1"/>
          </p:nvPr>
        </p:nvSpPr>
        <p:spPr>
          <a:xfrm>
            <a:off x="5647975" y="1973000"/>
            <a:ext cx="54069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원거리공격: 투척용 아이템을 장착한 상태에서 마우스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좌클릭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적대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AI를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타겟팅한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상태에서는 해당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AI의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머리방향으로 투척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타겟팅을 하지 않은 상태에서는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조준점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방향으로 투척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원거리공격을 사용하면 적대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AI를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한 번에 제거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1162D8-815D-FC01-D651-75515ACED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167"/>
          <a:stretch/>
        </p:blipFill>
        <p:spPr>
          <a:xfrm>
            <a:off x="1735437" y="1973000"/>
            <a:ext cx="3825452" cy="1954566"/>
          </a:xfrm>
          <a:prstGeom prst="rect">
            <a:avLst/>
          </a:prstGeom>
        </p:spPr>
      </p:pic>
      <p:pic>
        <p:nvPicPr>
          <p:cNvPr id="5" name="그림 4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60BDDA5D-E12C-F515-D63F-1035B28A446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86"/>
          <a:stretch/>
        </p:blipFill>
        <p:spPr>
          <a:xfrm>
            <a:off x="1735436" y="4046772"/>
            <a:ext cx="3825451" cy="197353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7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Enemy AI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6" name="Google Shape;206;p27"/>
          <p:cNvSpPr txBox="1">
            <a:spLocks noGrp="1"/>
          </p:cNvSpPr>
          <p:nvPr>
            <p:ph type="body" idx="1"/>
          </p:nvPr>
        </p:nvSpPr>
        <p:spPr>
          <a:xfrm>
            <a:off x="4251888" y="1902575"/>
            <a:ext cx="7687200" cy="433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탐색 상태: </a:t>
            </a:r>
            <a:r>
              <a:rPr lang="ko-KR" sz="1800" dirty="0" err="1">
                <a:latin typeface="Malgun Gothic"/>
                <a:ea typeface="Malgun Gothic"/>
                <a:cs typeface="Malgun Gothic"/>
                <a:sym typeface="Malgun Gothic"/>
              </a:rPr>
              <a:t>맵을</a:t>
            </a: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 순찰하며 플레이어를 탐색하는 상태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플레이어가 발생시킨 소리를 들은 경우 마지막으로 소리가 발생된 지점으로 이동하여 탐색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플레이어를 발견한 경우 주의 상태 진입</a:t>
            </a:r>
            <a:endParaRPr lang="en-US" altLang="ko-KR"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주의 상태: 플레이어를 발견은 했지만 완전히 인지하지 못하여 주시하는 상태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일정 시간동안 플레이어를 주시하다 일정 시간이 지나면 전투 상태 진입</a:t>
            </a:r>
            <a:endParaRPr lang="en-US" altLang="ko-KR"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전투 상태: 플레이어를 완전히 인지하고 플레이어를 추적하며 공격하는 단계 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dirty="0">
                <a:latin typeface="Malgun Gothic"/>
                <a:ea typeface="Malgun Gothic"/>
                <a:cs typeface="Malgun Gothic"/>
                <a:sym typeface="Malgun Gothic"/>
              </a:rPr>
              <a:t>플레이어가 공격 범위 내로 들어오면 공격</a:t>
            </a: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92D0C95-4947-E09A-0867-B689CC0CEB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883"/>
          <a:stretch/>
        </p:blipFill>
        <p:spPr>
          <a:xfrm>
            <a:off x="350811" y="2106446"/>
            <a:ext cx="3901077" cy="2021362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8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Normal AI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28"/>
          <p:cNvSpPr txBox="1">
            <a:spLocks noGrp="1"/>
          </p:cNvSpPr>
          <p:nvPr>
            <p:ph type="body" idx="1"/>
          </p:nvPr>
        </p:nvSpPr>
        <p:spPr>
          <a:xfrm>
            <a:off x="6180775" y="2143600"/>
            <a:ext cx="4874100" cy="22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아무런 공격적인 행동이 불가능한 AI 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일을 하거나 그냥 돌아다니는 행동 등 일반적인 행동을 하며 주변에서 전투 발생시 애니메이션 재생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2469151A-3D4D-D8F8-207E-265D76A20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57"/>
          <a:stretch/>
        </p:blipFill>
        <p:spPr>
          <a:xfrm>
            <a:off x="1851762" y="2143600"/>
            <a:ext cx="4159464" cy="2132468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Target AI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1" name="Google Shape;221;p29"/>
          <p:cNvSpPr txBox="1">
            <a:spLocks noGrp="1"/>
          </p:cNvSpPr>
          <p:nvPr>
            <p:ph type="body" idx="1"/>
          </p:nvPr>
        </p:nvSpPr>
        <p:spPr>
          <a:xfrm>
            <a:off x="5701199" y="1936400"/>
            <a:ext cx="5811531" cy="2879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일반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AI처럼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공격적인 행동이 불가능한 AI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플레이어를 인식한 경우 플레이어를 피해 도주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Target AI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제거시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게임 클리어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02D4ED21-BE4F-3972-082D-773A06234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95"/>
          <a:stretch/>
        </p:blipFill>
        <p:spPr>
          <a:xfrm>
            <a:off x="1870166" y="2011680"/>
            <a:ext cx="3667932" cy="1854926"/>
          </a:xfrm>
          <a:prstGeom prst="rect">
            <a:avLst/>
          </a:prstGeom>
        </p:spPr>
      </p:pic>
      <p:pic>
        <p:nvPicPr>
          <p:cNvPr id="5" name="그림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56B7878E-ADBB-40AB-5F33-3766E49777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57"/>
          <a:stretch/>
        </p:blipFill>
        <p:spPr>
          <a:xfrm>
            <a:off x="1870165" y="4049486"/>
            <a:ext cx="3667931" cy="1892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결과 - 게임 구현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9" name="Google Shape;229;p30"/>
          <p:cNvSpPr txBox="1">
            <a:spLocks noGrp="1"/>
          </p:cNvSpPr>
          <p:nvPr>
            <p:ph type="body" idx="1"/>
          </p:nvPr>
        </p:nvSpPr>
        <p:spPr>
          <a:xfrm>
            <a:off x="1451575" y="2249500"/>
            <a:ext cx="9603300" cy="40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게임 구조, 전투 시스템 측면은 깔끔하다고 생각하지만 전반적으로  완성된 게임이 아닌 프로토타입 같은 느낌이 난다.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AI가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다소 단순한 행동 구조를 가진다.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UI/UX 측면에 비교적 신경을 쓰지 못하였다.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게임의 스토리가 없어 몰입도가 낮다.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결과 - 기술 구현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5" name="Google Shape;235;p31"/>
          <p:cNvSpPr txBox="1">
            <a:spLocks noGrp="1"/>
          </p:cNvSpPr>
          <p:nvPr>
            <p:ph type="body" idx="1"/>
          </p:nvPr>
        </p:nvSpPr>
        <p:spPr>
          <a:xfrm>
            <a:off x="1451575" y="2249500"/>
            <a:ext cx="9603300" cy="3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Learned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Motion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Matching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논문에서 사용하는 딥러닝 모델의 구조가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raygui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플랫폼에서만 사용하기 위해 만들어졌고, 저장 방식을 바꾸는 시도도 해보았으나 여러 부분에서 </a:t>
            </a:r>
            <a:r>
              <a:rPr lang="ko-KR" dirty="0" err="1">
                <a:latin typeface="Malgun Gothic"/>
                <a:ea typeface="Malgun Gothic"/>
                <a:cs typeface="Malgun Gothic"/>
                <a:sym typeface="Malgun Gothic"/>
              </a:rPr>
              <a:t>언리얼</a:t>
            </a: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엔진과 호환성이 떨어져 모션 매칭 시스템은 구현했지만 원래 계획이었던 딥러닝 모델을 적용하지 못하였다.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dirty="0">
                <a:latin typeface="Malgun Gothic"/>
                <a:ea typeface="Malgun Gothic"/>
                <a:cs typeface="Malgun Gothic"/>
                <a:sym typeface="Malgun Gothic"/>
              </a:rPr>
              <a:t> 모션 매칭 시스템을 사용하기에 적합한 모션 캡처 애니메이션이 부족하여 모션 매칭 시스템을 사용하여도 생각보다 깔끔한 애니메이션이 만들어지지 않았다.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body" idx="1"/>
          </p:nvPr>
        </p:nvSpPr>
        <p:spPr>
          <a:xfrm>
            <a:off x="1451579" y="2015732"/>
            <a:ext cx="9603275" cy="36535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lvl="0" indent="-2286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20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달성도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101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28600" lvl="0" indent="-2286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20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결과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1451580" y="1314995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1451580" y="2015730"/>
            <a:ext cx="9503804" cy="37667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모션 캡쳐 애니메이션을 사용한 Motion Matching 기술을 구현하여 별다른 설정 없이 각 상황에 맞는 자연스럽고 현실적인 캐릭터 애니메이션을 출력하여 액션게임의 완성도를 높인다.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91440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Motion Matching 기술을 사용할 때 발생하는 메모리 오버헤드를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     Learned Motion Matching 기술로 발전시켜 해소한다.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" name="Google Shape;114;p15"/>
          <p:cNvSpPr/>
          <p:nvPr/>
        </p:nvSpPr>
        <p:spPr>
          <a:xfrm>
            <a:off x="152400" y="152400"/>
            <a:ext cx="1219200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5"/>
          <p:cNvSpPr/>
          <p:nvPr/>
        </p:nvSpPr>
        <p:spPr>
          <a:xfrm>
            <a:off x="152400" y="152400"/>
            <a:ext cx="7112000" cy="0"/>
          </a:xfrm>
          <a:prstGeom prst="rect">
            <a:avLst/>
          </a:prstGeom>
          <a:solidFill>
            <a:srgbClr val="40444B"/>
          </a:solidFill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CDDDE"/>
              </a:buClr>
              <a:buSzPts val="1200"/>
              <a:buFont typeface="Arial"/>
              <a:buNone/>
            </a:pPr>
            <a:br>
              <a:rPr lang="ko-KR" sz="1200" i="0" u="none" strike="noStrike" cap="none">
                <a:solidFill>
                  <a:srgbClr val="DCDDDE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endParaRPr sz="180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1451580" y="1314995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목적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1451580" y="1314995"/>
            <a:ext cx="9603275" cy="5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목표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" name="Google Shape;122;p16"/>
          <p:cNvSpPr txBox="1">
            <a:spLocks noGrp="1"/>
          </p:cNvSpPr>
          <p:nvPr>
            <p:ph type="body" idx="1"/>
          </p:nvPr>
        </p:nvSpPr>
        <p:spPr>
          <a:xfrm>
            <a:off x="1451580" y="2015730"/>
            <a:ext cx="9503804" cy="4189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Motion Matching 및 Learned Motion Matching 기술의 핵심인 컨트롤러와 애니메이션을 가장 잘 활용할 수 있는 액션 게임으로 게임 장르를 정했으며, 그중에서도 더 세밀한 애니메이션이 필요한 암살 게임을 프로젝트 목표로 설정하였다.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모션 캡쳐 애니메이션 데이터를 활용하여 더 자연스럽고 현실적인 캐릭터 애니메이션을 구현하여 액션 게임의 효과를 상승시킨다.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Motion Matching 사용에 의해 발생하는 메모리 오버헤드를 Learned Motion Matching의 딥러닝 모델로 애니메이션 탐색 시스템을 압축하는 방식으로 구현하여 해소한다.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 txBox="1">
            <a:spLocks noGrp="1"/>
          </p:cNvSpPr>
          <p:nvPr>
            <p:ph type="title"/>
          </p:nvPr>
        </p:nvSpPr>
        <p:spPr>
          <a:xfrm>
            <a:off x="1451580" y="1314995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달성도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7"/>
          <p:cNvSpPr txBox="1">
            <a:spLocks noGrp="1"/>
          </p:cNvSpPr>
          <p:nvPr>
            <p:ph type="body" idx="1"/>
          </p:nvPr>
        </p:nvSpPr>
        <p:spPr>
          <a:xfrm>
            <a:off x="1451580" y="2015730"/>
            <a:ext cx="9503700" cy="4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기술 구현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•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게임 구현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8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275" cy="538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기술 구현 - Motion Matching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4" name="Google Shape;134;p18"/>
          <p:cNvSpPr txBox="1">
            <a:spLocks noGrp="1"/>
          </p:cNvSpPr>
          <p:nvPr>
            <p:ph type="body" idx="1"/>
          </p:nvPr>
        </p:nvSpPr>
        <p:spPr>
          <a:xfrm>
            <a:off x="1451575" y="2015725"/>
            <a:ext cx="98439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원본 애니메이션의 경우 왼발이 무조건 먼저 앞으로 나가도록 구성이 되어 있음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=&gt; Motion Matching 시스템을 통해 상황에 맞게 양 발 중 한 발을 택해 출발 가능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675" y="3631425"/>
            <a:ext cx="3812226" cy="194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8"/>
          <p:cNvPicPr preferRelativeResize="0"/>
          <p:nvPr/>
        </p:nvPicPr>
        <p:blipFill rotWithShape="1">
          <a:blip r:embed="rId4">
            <a:alphaModFix/>
          </a:blip>
          <a:srcRect b="3846"/>
          <a:stretch/>
        </p:blipFill>
        <p:spPr>
          <a:xfrm>
            <a:off x="5547875" y="2876679"/>
            <a:ext cx="5546876" cy="30044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기술 구현 - Motion Matching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2" name="Google Shape;142;p19"/>
          <p:cNvSpPr txBox="1">
            <a:spLocks noGrp="1"/>
          </p:cNvSpPr>
          <p:nvPr>
            <p:ph type="body" idx="1"/>
          </p:nvPr>
        </p:nvSpPr>
        <p:spPr>
          <a:xfrm>
            <a:off x="1451575" y="2015724"/>
            <a:ext cx="9503700" cy="451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Motion Matching 시스템 자체 구현에는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성공하였으나 논문에서 사용하는 딥러닝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모델의 저장 구조가 언리얼 엔진에서 사용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하기가 어려운 구조로 되어 있어 모델의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사용은 실패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=&gt; 저장 방식 변경, 유비소프트 애니메이션으로 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재학습 등의 과정 실패 이후 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Lyra Locomotion 애니메이션들로 Motion Matching 애니메이션 데이터셋을 구성하였고</a:t>
            </a:r>
            <a:endParaRPr sz="180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Motion Matching 플러그인의 부족한 부분을 수작업 애니메이션 블렌딩을 통해 해결하고자 하였고 결과적으로 Motion Matching 시스템과 합쳐 애니메이션 블루프린트를 구성하여 조금 더 자연스럽게 방향전환이나 공격으로의 전환이 가능하게 만듦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43" name="Google Shape;14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94444" y="1938700"/>
            <a:ext cx="4360431" cy="245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0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기술 구현 - Motion Matching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9" name="Google Shape;149;p20"/>
          <p:cNvSpPr txBox="1">
            <a:spLocks noGrp="1"/>
          </p:cNvSpPr>
          <p:nvPr>
            <p:ph type="body" idx="1"/>
          </p:nvPr>
        </p:nvSpPr>
        <p:spPr>
          <a:xfrm>
            <a:off x="1451580" y="2015730"/>
            <a:ext cx="95037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Motion Matching 시스템을 이용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하여 애니메이션을 구성한 결과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가 생각보다 기존의 수작업을 통한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애니메이션 구성과 큰 차이가 나지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않음을 느낌. 가장 크게 받은 느낌은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수작업이 줄어들어서 좋다는 느낌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0" name="Google Shape;150;p20"/>
          <p:cNvPicPr preferRelativeResize="0"/>
          <p:nvPr/>
        </p:nvPicPr>
        <p:blipFill rotWithShape="1">
          <a:blip r:embed="rId3">
            <a:alphaModFix/>
          </a:blip>
          <a:srcRect b="3577"/>
          <a:stretch/>
        </p:blipFill>
        <p:spPr>
          <a:xfrm>
            <a:off x="5757175" y="2015725"/>
            <a:ext cx="5715000" cy="31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1"/>
          <p:cNvSpPr txBox="1">
            <a:spLocks noGrp="1"/>
          </p:cNvSpPr>
          <p:nvPr>
            <p:ph type="title"/>
          </p:nvPr>
        </p:nvSpPr>
        <p:spPr>
          <a:xfrm>
            <a:off x="1451579" y="1314994"/>
            <a:ext cx="96033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lang="ko-KR" b="1">
                <a:latin typeface="Malgun Gothic"/>
                <a:ea typeface="Malgun Gothic"/>
                <a:cs typeface="Malgun Gothic"/>
                <a:sym typeface="Malgun Gothic"/>
              </a:rPr>
              <a:t>게임 구현 - 전투</a:t>
            </a:r>
            <a:endParaRPr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6" name="Google Shape;156;p21"/>
          <p:cNvSpPr txBox="1">
            <a:spLocks noGrp="1"/>
          </p:cNvSpPr>
          <p:nvPr>
            <p:ph type="body" idx="1"/>
          </p:nvPr>
        </p:nvSpPr>
        <p:spPr>
          <a:xfrm>
            <a:off x="1344155" y="2130580"/>
            <a:ext cx="9503700" cy="37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ko-KR">
                <a:latin typeface="Arial"/>
                <a:ea typeface="Arial"/>
                <a:cs typeface="Arial"/>
                <a:sym typeface="Arial"/>
              </a:rPr>
              <a:t>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1"/>
          <p:cNvSpPr txBox="1"/>
          <p:nvPr/>
        </p:nvSpPr>
        <p:spPr>
          <a:xfrm>
            <a:off x="6096000" y="2083640"/>
            <a:ext cx="5807700" cy="38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일반공격: 마우스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좌클릭</a:t>
            </a:r>
            <a:b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적대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AI의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앞에서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공격시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데미지 * 0.5 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뒤에서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공격시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데미지 * 2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일반공격으로는 적대 AI 제거 불가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특수공격: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일반공격으로 적대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AI의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HP를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낮추고, 일정 수준 이하로 </a:t>
            </a:r>
            <a:r>
              <a:rPr lang="ko-KR" sz="20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HP가</a:t>
            </a: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내려가면 특수공격 사용 가능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특수공격으로 적대 AI 제거</a:t>
            </a:r>
            <a:endParaRPr sz="20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" name="그림 7" descr="텍스트, 실내, 바닥이(가) 표시된 사진&#10;&#10;자동 생성된 설명">
            <a:extLst>
              <a:ext uri="{FF2B5EF4-FFF2-40B4-BE49-F238E27FC236}">
                <a16:creationId xmlns:a16="http://schemas.microsoft.com/office/drawing/2014/main" id="{14F352ED-C153-894B-0D8B-C7663724E8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80"/>
          <a:stretch/>
        </p:blipFill>
        <p:spPr>
          <a:xfrm>
            <a:off x="1827371" y="1968137"/>
            <a:ext cx="3806022" cy="1965764"/>
          </a:xfrm>
          <a:prstGeom prst="rect">
            <a:avLst/>
          </a:prstGeom>
        </p:spPr>
      </p:pic>
      <p:pic>
        <p:nvPicPr>
          <p:cNvPr id="10" name="그림 9" descr="텍스트이(가) 표시된 사진&#10;&#10;자동 생성된 설명">
            <a:extLst>
              <a:ext uri="{FF2B5EF4-FFF2-40B4-BE49-F238E27FC236}">
                <a16:creationId xmlns:a16="http://schemas.microsoft.com/office/drawing/2014/main" id="{4DFBDB83-7FC0-00DA-5EA4-08AF558CA33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508"/>
          <a:stretch/>
        </p:blipFill>
        <p:spPr>
          <a:xfrm>
            <a:off x="1827369" y="4105133"/>
            <a:ext cx="3833203" cy="192960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rgbClr val="000000"/>
      </a:dk1>
      <a:lt1>
        <a:srgbClr val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780</Words>
  <Application>Microsoft Office PowerPoint</Application>
  <PresentationFormat>와이드스크린</PresentationFormat>
  <Paragraphs>125</Paragraphs>
  <Slides>19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Arial</vt:lpstr>
      <vt:lpstr>맑은 고딕</vt:lpstr>
      <vt:lpstr>Gill Sans</vt:lpstr>
      <vt:lpstr>画廊</vt:lpstr>
      <vt:lpstr>GAME CAPSTONE DESIGN</vt:lpstr>
      <vt:lpstr>목차</vt:lpstr>
      <vt:lpstr>목적</vt:lpstr>
      <vt:lpstr>목표</vt:lpstr>
      <vt:lpstr>달성도</vt:lpstr>
      <vt:lpstr>기술 구현 - Motion Matching</vt:lpstr>
      <vt:lpstr>기술 구현 - Motion Matching</vt:lpstr>
      <vt:lpstr>기술 구현 - Motion Matching</vt:lpstr>
      <vt:lpstr>게임 구현 - 전투</vt:lpstr>
      <vt:lpstr>게임 구현 - Physical animation을 활용한 Hit reaction</vt:lpstr>
      <vt:lpstr>게임 구현 - Targeting</vt:lpstr>
      <vt:lpstr>게임 구현 - Items</vt:lpstr>
      <vt:lpstr>게임 구현 - PickUp &amp; Inventory</vt:lpstr>
      <vt:lpstr>게임 구현 - Throw</vt:lpstr>
      <vt:lpstr>게임 구현 - Enemy AI</vt:lpstr>
      <vt:lpstr>게임 구현 - Normal AI</vt:lpstr>
      <vt:lpstr>게임 구현 - Target AI</vt:lpstr>
      <vt:lpstr>결과 - 게임 구현</vt:lpstr>
      <vt:lpstr>결과 - 기술 구현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GAME CAPSTONE DESIGN</dc:title>
  <cp:lastModifiedBy>정윤환</cp:lastModifiedBy>
  <cp:revision>5</cp:revision>
  <dcterms:modified xsi:type="dcterms:W3CDTF">2022-12-12T11:23:21Z</dcterms:modified>
</cp:coreProperties>
</file>